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5" r:id="rId2"/>
    <p:sldId id="372" r:id="rId3"/>
    <p:sldId id="376" r:id="rId4"/>
    <p:sldId id="368" r:id="rId5"/>
    <p:sldId id="374" r:id="rId6"/>
    <p:sldId id="370" r:id="rId7"/>
    <p:sldId id="363" r:id="rId8"/>
    <p:sldId id="362" r:id="rId9"/>
    <p:sldId id="339" r:id="rId10"/>
    <p:sldId id="366" r:id="rId11"/>
    <p:sldId id="371" r:id="rId12"/>
    <p:sldId id="357" r:id="rId13"/>
    <p:sldId id="365" r:id="rId14"/>
    <p:sldId id="375" r:id="rId15"/>
    <p:sldId id="28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kulbitskaya528@gmail.com" initials="v" lastIdx="4" clrIdx="0">
    <p:extLst/>
  </p:cmAuthor>
  <p:cmAuthor id="2" name="Tatyana Biryukova" initials="TNB" lastIdx="6" clrIdx="1">
    <p:extLst/>
  </p:cmAuthor>
  <p:cmAuthor id="3" name="Valentina Kulbitskay" initials="VK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55A3"/>
    <a:srgbClr val="92D050"/>
    <a:srgbClr val="FF0000"/>
    <a:srgbClr val="929292"/>
    <a:srgbClr val="521B93"/>
    <a:srgbClr val="FF2F92"/>
    <a:srgbClr val="FF0066"/>
    <a:srgbClr val="003300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72" autoAdjust="0"/>
    <p:restoredTop sz="95332" autoAdjust="0"/>
  </p:normalViewPr>
  <p:slideViewPr>
    <p:cSldViewPr snapToGrid="0">
      <p:cViewPr>
        <p:scale>
          <a:sx n="66" d="100"/>
          <a:sy n="66" d="100"/>
        </p:scale>
        <p:origin x="930" y="4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44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78058-D699-41CD-BEEA-D97B972CE6E9}" type="datetimeFigureOut">
              <a:rPr lang="ru-RU" smtClean="0"/>
              <a:t>25.10.2024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FFB37-D27B-437E-8764-31783306A9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669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FFB37-D27B-437E-8764-31783306A9C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790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FFB37-D27B-437E-8764-31783306A9C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071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BDB6C327-4092-4A71-93C8-72C78DCFC5FA}" type="datetime1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786D-C246-49CE-9A95-16B522FAF73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33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60AC8275-C05E-4905-B4D9-721483B4A504}" type="datetime1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786D-C246-49CE-9A95-16B522FAF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735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20D77DE7-35B2-4D0A-B02E-2686061CC799}" type="datetime1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786D-C246-49CE-9A95-16B522FAF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865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F047C3D2-79EC-4C1A-A5C0-2E37EDCC9846}" type="datetime1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502157" y="572534"/>
            <a:ext cx="672353" cy="341873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35C786D-C246-49CE-9A95-16B522FAF7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27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A496D89A-5029-4710-801E-E5440CA5E886}" type="datetime1">
              <a:rPr lang="ru-RU" smtClean="0"/>
              <a:t>25.10.2024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786D-C246-49CE-9A95-16B522FAF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341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36"/>
            <a:ext cx="12220379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0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EF207D62-7519-4367-966C-55456B2B48FD}" type="datetime1">
              <a:rPr lang="ru-RU" smtClean="0"/>
              <a:t>25.10.2024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786D-C246-49CE-9A95-16B522FAF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540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F97069D8-69EA-4FCA-884B-E79FACBDE01A}" type="datetime1">
              <a:rPr lang="ru-RU" smtClean="0"/>
              <a:t>25.10.2024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786D-C246-49CE-9A95-16B522FAF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504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786D-C246-49CE-9A95-16B522FAF738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1171074"/>
            <a:ext cx="12192000" cy="5686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11494168" y="124091"/>
            <a:ext cx="697832" cy="1820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479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73468442-A235-4D3D-8A85-582AAE6E517F}" type="datetime1">
              <a:rPr lang="ru-RU" smtClean="0"/>
              <a:t>25.10.2024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786D-C246-49CE-9A95-16B522FAF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555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/>
          <a:lstStyle/>
          <a:p>
            <a:fld id="{3D32D1F5-AE4B-42D6-BCA8-B9F965D7146B}" type="datetime1">
              <a:rPr lang="ru-RU" smtClean="0"/>
              <a:t>25.10.2024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786D-C246-49CE-9A95-16B522FAF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922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0"/>
            <a:ext cx="1218838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1" y="230654"/>
            <a:ext cx="8767483" cy="683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95294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529053" y="491852"/>
            <a:ext cx="672353" cy="341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C786D-C246-49CE-9A95-16B522FAF73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661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rgbClr val="0055A3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CC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6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k.com/video/playlist/-44250237_17" TargetMode="Externa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813302" y="139700"/>
            <a:ext cx="5499100" cy="17145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 txBox="1">
            <a:spLocks/>
          </p:cNvSpPr>
          <p:nvPr/>
        </p:nvSpPr>
        <p:spPr>
          <a:xfrm>
            <a:off x="171451" y="2741768"/>
            <a:ext cx="10140951" cy="2171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rgbClr val="0055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/>
              <a:t>Досуговая онлайн программа ЮИД "Безопасные каникулы </a:t>
            </a:r>
            <a:endParaRPr lang="ru-RU" sz="3200" b="1" dirty="0" smtClean="0"/>
          </a:p>
          <a:p>
            <a:pPr algn="ctr">
              <a:lnSpc>
                <a:spcPct val="100000"/>
              </a:lnSpc>
            </a:pPr>
            <a:r>
              <a:rPr lang="ru-RU" sz="3200" b="1" dirty="0" smtClean="0"/>
              <a:t>или </a:t>
            </a:r>
            <a:r>
              <a:rPr lang="ru-RU" sz="3200" b="1" dirty="0"/>
              <a:t>Новый год "по </a:t>
            </a:r>
            <a:r>
              <a:rPr lang="ru-RU" sz="3200" b="1" dirty="0" smtClean="0"/>
              <a:t>правилам"</a:t>
            </a:r>
          </a:p>
          <a:p>
            <a:pPr algn="ctr">
              <a:lnSpc>
                <a:spcPct val="100000"/>
              </a:lnSpc>
            </a:pPr>
            <a:r>
              <a:rPr lang="ru-RU" sz="3200" b="1" dirty="0" smtClean="0"/>
              <a:t>с элементами мультипликации </a:t>
            </a:r>
          </a:p>
          <a:p>
            <a:pPr algn="ctr">
              <a:lnSpc>
                <a:spcPct val="100000"/>
              </a:lnSpc>
            </a:pPr>
            <a:r>
              <a:rPr lang="ru-RU" sz="2800" dirty="0" smtClean="0"/>
              <a:t>в </a:t>
            </a:r>
            <a:r>
              <a:rPr lang="ru-RU" sz="2800" dirty="0"/>
              <a:t>рамках реализации проекта </a:t>
            </a:r>
            <a:r>
              <a:rPr lang="ru-RU" sz="2800" dirty="0" smtClean="0"/>
              <a:t>"Медиа-студия </a:t>
            </a:r>
            <a:r>
              <a:rPr lang="ru-RU" sz="2800" dirty="0"/>
              <a:t>ЮИД</a:t>
            </a:r>
            <a:r>
              <a:rPr lang="ru-RU" sz="2800" dirty="0" smtClean="0"/>
              <a:t>"</a:t>
            </a:r>
            <a:endParaRPr lang="ru-RU" sz="2800" dirty="0"/>
          </a:p>
        </p:txBody>
      </p:sp>
      <p:pic>
        <p:nvPicPr>
          <p:cNvPr id="3" name="Picture 7" descr="H:\ЮИД ГорШтаб\эмблема ЮИД СПб без фо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257" y="5519083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одзаголовок 2"/>
          <p:cNvSpPr txBox="1">
            <a:spLocks/>
          </p:cNvSpPr>
          <p:nvPr/>
        </p:nvSpPr>
        <p:spPr bwMode="auto">
          <a:xfrm>
            <a:off x="4664076" y="393700"/>
            <a:ext cx="5648325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Clr>
                <a:srgbClr val="F3A447"/>
              </a:buClr>
              <a:buSzPct val="60000"/>
              <a:defRPr/>
            </a:pPr>
            <a:r>
              <a:rPr lang="ru-RU" b="1" kern="0" dirty="0">
                <a:solidFill>
                  <a:srgbClr val="002060"/>
                </a:solidFill>
              </a:rPr>
              <a:t>Районный центр по безопасности дорожного движения «Безопасный старт»</a:t>
            </a:r>
            <a:endParaRPr lang="ru-RU" kern="0" dirty="0">
              <a:solidFill>
                <a:srgbClr val="002060"/>
              </a:solidFill>
            </a:endParaRPr>
          </a:p>
          <a:p>
            <a:pPr algn="ctr">
              <a:buClr>
                <a:srgbClr val="F3A447"/>
              </a:buClr>
              <a:buSzPct val="60000"/>
              <a:defRPr/>
            </a:pPr>
            <a:r>
              <a:rPr lang="ru-RU" b="1" kern="0" dirty="0" smtClean="0">
                <a:solidFill>
                  <a:srgbClr val="002060"/>
                </a:solidFill>
              </a:rPr>
              <a:t>ГБУ ДО Центр детского (юношеского) технического творчества Московского района Санкт-Петербурга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599" y="5449653"/>
            <a:ext cx="521915" cy="75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1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230654"/>
            <a:ext cx="8545074" cy="683746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>Подготовка отрядами ЮИД танцевальной зарядки</a:t>
            </a:r>
            <a:endParaRPr lang="ru-RU" sz="27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6" b="26392"/>
          <a:stretch/>
        </p:blipFill>
        <p:spPr bwMode="auto">
          <a:xfrm>
            <a:off x="130629" y="1270189"/>
            <a:ext cx="4676450" cy="187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4" b="28033"/>
          <a:stretch/>
        </p:blipFill>
        <p:spPr bwMode="auto">
          <a:xfrm>
            <a:off x="4836107" y="1270189"/>
            <a:ext cx="5749696" cy="187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3270570"/>
            <a:ext cx="4815403" cy="270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555" y="4155940"/>
            <a:ext cx="3318188" cy="256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3"/>
          <a:stretch/>
        </p:blipFill>
        <p:spPr bwMode="auto">
          <a:xfrm>
            <a:off x="8461824" y="3270570"/>
            <a:ext cx="3342143" cy="212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50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Видео-монтаж</a:t>
            </a:r>
            <a:endParaRPr lang="ru-RU" sz="32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786D-C246-49CE-9A95-16B522FAF738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"/>
          <a:stretch/>
        </p:blipFill>
        <p:spPr bwMode="auto">
          <a:xfrm>
            <a:off x="407162" y="3483429"/>
            <a:ext cx="4752974" cy="32424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3"/>
          <a:stretch/>
        </p:blipFill>
        <p:spPr bwMode="auto">
          <a:xfrm>
            <a:off x="5325997" y="624114"/>
            <a:ext cx="4963885" cy="35233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137" y="4147457"/>
            <a:ext cx="4583793" cy="25783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70" y="1237025"/>
            <a:ext cx="3983102" cy="214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170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444938" y="266867"/>
            <a:ext cx="9196691" cy="683746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>Публикация выпусков в ВК</a:t>
            </a:r>
            <a:br>
              <a:rPr lang="ru-RU" sz="2700" b="1" dirty="0" smtClean="0"/>
            </a:br>
            <a:r>
              <a:rPr lang="ru-RU" sz="2200" b="1" dirty="0" smtClean="0"/>
              <a:t>12 ежедневных выпусков новогодней видеопрограммы ЮИД</a:t>
            </a:r>
            <a:br>
              <a:rPr lang="ru-RU" sz="2200" b="1" dirty="0" smtClean="0"/>
            </a:br>
            <a:r>
              <a:rPr lang="ru-RU" sz="2200" b="1" dirty="0" smtClean="0"/>
              <a:t>«Безопасные каникулы или Новый год «по правилам»</a:t>
            </a:r>
            <a:endParaRPr lang="ru-RU" sz="2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207259"/>
            <a:ext cx="10357406" cy="548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66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un9-54.userapi.com/impg/5zcQGqBaVPVDHBy5f66Xcwuef0MTmT6c8RaE6w/v9tl-t2yTPo.jpg?size=1617x2160&amp;quality=95&amp;sign=e9eaa35dd8b952a7c05856e9bd67decb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9"/>
          <a:stretch/>
        </p:blipFill>
        <p:spPr bwMode="auto">
          <a:xfrm>
            <a:off x="8225517" y="1741714"/>
            <a:ext cx="2328129" cy="268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230654"/>
            <a:ext cx="8545074" cy="683746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>В каждом выпуске задание для зрителей - дорожный фант</a:t>
            </a:r>
            <a:endParaRPr lang="ru-RU" sz="27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37961"/>
          <a:stretch/>
        </p:blipFill>
        <p:spPr>
          <a:xfrm>
            <a:off x="150659" y="1811048"/>
            <a:ext cx="2502483" cy="4941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r="14966"/>
          <a:stretch/>
        </p:blipFill>
        <p:spPr>
          <a:xfrm>
            <a:off x="2460636" y="1811047"/>
            <a:ext cx="3413701" cy="4941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https://sun9-63.userapi.com/impg/QkcZ94DzbFPFfY0hY6CqnyqBWFD-Jb1L6jWEmg/YjlEy0CFlfg.jpg?size=1620x2160&amp;quality=95&amp;sign=379a1277d332fd839ccfc55857b04306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187" y="1295906"/>
            <a:ext cx="2037469" cy="271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51.userapi.com/impg/A-L7PqReiysktAsN-adnKv2UU2ZOauFKpswB2Q/gKOgvnUNg60.jpg?size=2560x1917&amp;quality=95&amp;sign=bbb3d1c1cbe9e4e7e54a099e1c90d710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017" y="4281714"/>
            <a:ext cx="2844826" cy="21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206" y="1295906"/>
            <a:ext cx="4097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Скриншоты с выполненными фантами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5003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786D-C246-49CE-9A95-16B522FAF738}" type="slidenum">
              <a:rPr lang="ru-RU" smtClean="0"/>
              <a:t>14</a:t>
            </a:fld>
            <a:endParaRPr lang="ru-RU"/>
          </a:p>
        </p:txBody>
      </p:sp>
      <p:pic>
        <p:nvPicPr>
          <p:cNvPr id="3" name="Видео на защиту проекта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6950" y="1172990"/>
            <a:ext cx="9865259" cy="5549208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472098" y="407316"/>
            <a:ext cx="8767483" cy="68374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rgbClr val="0055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/>
              <a:t>Видео фрагментов из нескольких программ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42404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1D859D54-AC7A-C743-8EAA-411E5C90BDDF}"/>
              </a:ext>
            </a:extLst>
          </p:cNvPr>
          <p:cNvSpPr txBox="1">
            <a:spLocks/>
          </p:cNvSpPr>
          <p:nvPr/>
        </p:nvSpPr>
        <p:spPr>
          <a:xfrm>
            <a:off x="6" y="1318084"/>
            <a:ext cx="9464039" cy="628377"/>
          </a:xfrm>
          <a:prstGeom prst="rect">
            <a:avLst/>
          </a:prstGeom>
        </p:spPr>
        <p:txBody>
          <a:bodyPr vert="horz" wrap="square" lIns="0" tIns="1270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>
                <a:solidFill>
                  <a:srgbClr val="0055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4000" b="1" spc="114" dirty="0" smtClean="0"/>
              <a:t>Спасибо за внимание!</a:t>
            </a:r>
            <a:endParaRPr lang="ru-RU" sz="4000" b="1" spc="114" dirty="0"/>
          </a:p>
        </p:txBody>
      </p:sp>
      <p:pic>
        <p:nvPicPr>
          <p:cNvPr id="6" name="Picture 2" descr="E:\ЮИД\Форум ЮИД_9_04_2019\IMG_24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4" r="10161"/>
          <a:stretch>
            <a:fillRect/>
          </a:stretch>
        </p:blipFill>
        <p:spPr bwMode="auto">
          <a:xfrm>
            <a:off x="243841" y="2144573"/>
            <a:ext cx="3452747" cy="285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01447" y="3253971"/>
            <a:ext cx="391477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buFont typeface="Wingdings 2" pitchFamily="18" charset="2"/>
              <a:buNone/>
              <a:defRPr/>
            </a:pPr>
            <a:r>
              <a:rPr lang="ru-RU" altLang="ru-RU" b="1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Сайт: </a:t>
            </a:r>
            <a:r>
              <a:rPr lang="en-US" altLang="ru-RU" b="1" kern="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www.safetystart.tilda.ws</a:t>
            </a:r>
            <a:endParaRPr lang="en-US" altLang="ru-RU" b="1" kern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buFont typeface="Wingdings 2" pitchFamily="18" charset="2"/>
              <a:buNone/>
              <a:defRPr/>
            </a:pPr>
            <a:r>
              <a:rPr lang="ru-RU" altLang="ru-RU" b="1" kern="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Группа </a:t>
            </a:r>
            <a:r>
              <a:rPr lang="ru-RU" altLang="ru-RU" b="1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контакте:</a:t>
            </a:r>
            <a:r>
              <a:rPr lang="en-US" altLang="ru-RU" b="1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b="1" kern="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vk.com/</a:t>
            </a:r>
            <a:r>
              <a:rPr lang="en-US" altLang="ru-RU" b="1" kern="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uidru</a:t>
            </a:r>
            <a:endParaRPr lang="ru-RU" altLang="ru-RU" b="1" kern="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32018" y="4076681"/>
            <a:ext cx="3397251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buFont typeface="Wingdings 2" pitchFamily="18" charset="2"/>
              <a:buNone/>
              <a:defRPr/>
            </a:pPr>
            <a:r>
              <a:rPr lang="ru-RU" altLang="ru-RU" b="1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Телефон: (812) 246-29-78</a:t>
            </a:r>
          </a:p>
          <a:p>
            <a:pPr eaLnBrk="0" hangingPunct="0">
              <a:buFont typeface="Wingdings 2" pitchFamily="18" charset="2"/>
              <a:buNone/>
              <a:defRPr/>
            </a:pPr>
            <a:r>
              <a:rPr lang="ru-RU" altLang="ru-RU" b="1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СПб, ул. Ленсовета, </a:t>
            </a:r>
          </a:p>
          <a:p>
            <a:pPr eaLnBrk="0" hangingPunct="0">
              <a:buFont typeface="Wingdings 2" pitchFamily="18" charset="2"/>
              <a:buNone/>
              <a:defRPr/>
            </a:pPr>
            <a:r>
              <a:rPr lang="ru-RU" altLang="ru-RU" b="1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35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645977" y="2114093"/>
            <a:ext cx="55693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3A447"/>
              </a:buClr>
              <a:buSzPct val="60000"/>
              <a:buFont typeface="Wingdings" pitchFamily="2" charset="2"/>
              <a:buNone/>
              <a:defRPr/>
            </a:pPr>
            <a:r>
              <a:rPr lang="ru-RU" b="1" kern="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ГБУ ДО Центр детского </a:t>
            </a:r>
            <a:r>
              <a:rPr lang="ru-RU" b="1" kern="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(</a:t>
            </a:r>
            <a:r>
              <a:rPr lang="ru-RU" b="1" kern="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юношеского) </a:t>
            </a:r>
          </a:p>
          <a:p>
            <a:pPr algn="ctr">
              <a:buClr>
                <a:srgbClr val="F3A447"/>
              </a:buClr>
              <a:buSzPct val="60000"/>
              <a:buFont typeface="Wingdings" pitchFamily="2" charset="2"/>
              <a:buNone/>
              <a:defRPr/>
            </a:pPr>
            <a:r>
              <a:rPr lang="ru-RU" b="1" kern="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технического творчества </a:t>
            </a:r>
            <a:endParaRPr lang="ru-RU" b="1" kern="0" dirty="0" smtClean="0">
              <a:solidFill>
                <a:schemeClr val="accent1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buClr>
                <a:srgbClr val="F3A447"/>
              </a:buClr>
              <a:buSzPct val="60000"/>
              <a:buFont typeface="Wingdings" pitchFamily="2" charset="2"/>
              <a:buNone/>
              <a:defRPr/>
            </a:pPr>
            <a:r>
              <a:rPr lang="ru-RU" b="1" kern="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Московского </a:t>
            </a:r>
            <a:r>
              <a:rPr lang="ru-RU" b="1" kern="0" dirty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района </a:t>
            </a:r>
            <a:r>
              <a:rPr lang="ru-RU" b="1" kern="0" dirty="0" smtClean="0">
                <a:solidFill>
                  <a:schemeClr val="accent1">
                    <a:lumMod val="50000"/>
                  </a:schemeClr>
                </a:solidFill>
                <a:latin typeface="Arial" charset="0"/>
                <a:cs typeface="Arial" charset="0"/>
              </a:rPr>
              <a:t>Санкт-Петербурга</a:t>
            </a:r>
            <a:endParaRPr lang="ru-RU" b="1" kern="0" dirty="0">
              <a:solidFill>
                <a:schemeClr val="accent1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11" name="Picture 6" descr="Рисунок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67"/>
          <a:stretch>
            <a:fillRect/>
          </a:stretch>
        </p:blipFill>
        <p:spPr bwMode="auto">
          <a:xfrm>
            <a:off x="274326" y="5376051"/>
            <a:ext cx="1600199" cy="132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 descr="H:\ЮИД ГорШтаб\эмблема ЮИД СПб без фон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4" y="595133"/>
            <a:ext cx="522007" cy="52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34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787700" y="231240"/>
            <a:ext cx="8604529" cy="683746"/>
          </a:xfrm>
        </p:spPr>
        <p:txBody>
          <a:bodyPr>
            <a:normAutofit/>
          </a:bodyPr>
          <a:lstStyle/>
          <a:p>
            <a:r>
              <a:rPr lang="ru-RU" sz="2700" b="1" dirty="0" smtClean="0"/>
              <a:t>Описание проекта</a:t>
            </a:r>
            <a:endParaRPr lang="ru-RU" sz="27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54250" y="3748330"/>
            <a:ext cx="64270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Программа выходила ежедневно в течение 12 </a:t>
            </a:r>
            <a:r>
              <a:rPr lang="ru-RU" dirty="0" smtClean="0"/>
              <a:t>дней.</a:t>
            </a:r>
            <a:endParaRPr lang="ru-RU" dirty="0"/>
          </a:p>
          <a:p>
            <a:r>
              <a:rPr lang="ru-RU" dirty="0" smtClean="0"/>
              <a:t>Выпуски </a:t>
            </a:r>
            <a:r>
              <a:rPr lang="ru-RU" dirty="0"/>
              <a:t>программы включали </a:t>
            </a:r>
            <a:r>
              <a:rPr lang="ru-RU" u="sng" dirty="0"/>
              <a:t>следующие </a:t>
            </a:r>
            <a:r>
              <a:rPr lang="ru-RU" u="sng" dirty="0" smtClean="0"/>
              <a:t>рубрики</a:t>
            </a:r>
            <a:r>
              <a:rPr lang="ru-RU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занимательные </a:t>
            </a:r>
            <a:r>
              <a:rPr lang="ru-RU" dirty="0"/>
              <a:t>задания по ПДД;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интересные </a:t>
            </a:r>
            <a:r>
              <a:rPr lang="ru-RU" dirty="0"/>
              <a:t>факты, связанные с организацией 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дорожного </a:t>
            </a:r>
            <a:r>
              <a:rPr lang="ru-RU" dirty="0"/>
              <a:t>движения;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дорожные </a:t>
            </a:r>
            <a:r>
              <a:rPr lang="ru-RU" dirty="0"/>
              <a:t>фанты от </a:t>
            </a:r>
            <a:r>
              <a:rPr lang="ru-RU" dirty="0" smtClean="0"/>
              <a:t>ЮИД.</a:t>
            </a:r>
            <a:endParaRPr lang="ru-RU" dirty="0"/>
          </a:p>
          <a:p>
            <a:r>
              <a:rPr lang="ru-RU" dirty="0" smtClean="0"/>
              <a:t>1 </a:t>
            </a:r>
            <a:r>
              <a:rPr lang="ru-RU" dirty="0"/>
              <a:t>января для зрителей был подготовлен особенный выпуск – танцевальная </a:t>
            </a:r>
            <a:r>
              <a:rPr lang="ru-RU" dirty="0" err="1"/>
              <a:t>видеозарядка</a:t>
            </a:r>
            <a:r>
              <a:rPr lang="ru-RU" dirty="0"/>
              <a:t> от ЮИД. К созданию данного выпуска были привлечены отряды ЮИД из других районов города и области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12262" y="2548001"/>
            <a:ext cx="66325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Аудитория проекта:</a:t>
            </a:r>
            <a:r>
              <a:rPr lang="ru-RU" dirty="0" smtClean="0"/>
              <a:t> </a:t>
            </a:r>
          </a:p>
          <a:p>
            <a:r>
              <a:rPr lang="ru-RU" dirty="0" smtClean="0"/>
              <a:t>для </a:t>
            </a:r>
            <a:r>
              <a:rPr lang="ru-RU" dirty="0"/>
              <a:t>широкого круга зрителей, </a:t>
            </a:r>
            <a:r>
              <a:rPr lang="ru-RU" dirty="0" smtClean="0"/>
              <a:t>основная </a:t>
            </a:r>
            <a:r>
              <a:rPr lang="ru-RU" dirty="0"/>
              <a:t>аудитория </a:t>
            </a:r>
            <a:r>
              <a:rPr lang="ru-RU" dirty="0" smtClean="0"/>
              <a:t>– </a:t>
            </a:r>
            <a:br>
              <a:rPr lang="ru-RU" dirty="0" smtClean="0"/>
            </a:br>
            <a:r>
              <a:rPr lang="ru-RU" dirty="0" smtClean="0"/>
              <a:t>дети </a:t>
            </a:r>
            <a:r>
              <a:rPr lang="ru-RU" dirty="0"/>
              <a:t>дошкольного </a:t>
            </a:r>
            <a:r>
              <a:rPr lang="ru-RU" dirty="0" smtClean="0"/>
              <a:t>и </a:t>
            </a:r>
            <a:r>
              <a:rPr lang="ru-RU" dirty="0"/>
              <a:t>младшего школьного возраста, </a:t>
            </a:r>
            <a:endParaRPr lang="ru-RU" dirty="0" smtClean="0"/>
          </a:p>
          <a:p>
            <a:r>
              <a:rPr lang="ru-RU" dirty="0" smtClean="0"/>
              <a:t>а </a:t>
            </a:r>
            <a:r>
              <a:rPr lang="ru-RU" dirty="0"/>
              <a:t>также их родители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2262" y="1347673"/>
            <a:ext cx="66325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Актуальность проекта:</a:t>
            </a:r>
          </a:p>
          <a:p>
            <a:r>
              <a:rPr lang="ru-RU" dirty="0" smtClean="0"/>
              <a:t>Проект </a:t>
            </a:r>
            <a:r>
              <a:rPr lang="ru-RU" dirty="0"/>
              <a:t>разработан и проведен для организации познавательного досуга детей в период зимних новогодних каникул с целью профилактики детского дорожно-транспортного травматизма. </a:t>
            </a:r>
          </a:p>
        </p:txBody>
      </p:sp>
      <p:pic>
        <p:nvPicPr>
          <p:cNvPr id="7" name="Picture 2" descr="https://sun9-18.userapi.com/impg/RNAAe8NW1ilbourO2Y1ooB1Ofy701PlvG6RjGw/a7sJljp32Zg.jpg?size=1280x911&amp;quality=95&amp;sign=de543cecae5aa29a5670467525a7147f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48" y="3872453"/>
            <a:ext cx="3754475" cy="267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" t="21955" r="3254"/>
          <a:stretch/>
        </p:blipFill>
        <p:spPr>
          <a:xfrm>
            <a:off x="7024913" y="1364341"/>
            <a:ext cx="3512458" cy="216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9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77373" y="5980097"/>
            <a:ext cx="6183085" cy="7545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683658" y="245168"/>
            <a:ext cx="9097653" cy="683746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Задачи проекта: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05903" y="1255362"/>
            <a:ext cx="679158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indent="-363538"/>
            <a:r>
              <a:rPr lang="ru-RU" sz="2000" dirty="0" smtClean="0"/>
              <a:t>•</a:t>
            </a:r>
            <a:r>
              <a:rPr lang="ru-RU" sz="2000" dirty="0"/>
              <a:t>	вовлечь участников движения ЮИД в совместную творческую деятельность;</a:t>
            </a:r>
          </a:p>
          <a:p>
            <a:pPr marL="363538" indent="-363538"/>
            <a:r>
              <a:rPr lang="ru-RU" sz="2000" dirty="0"/>
              <a:t>•	способствовать развитию внимания и логического мышления детей младшего возраста, посредством решения занимательных заданий;</a:t>
            </a:r>
          </a:p>
          <a:p>
            <a:pPr marL="363538" indent="-363538"/>
            <a:r>
              <a:rPr lang="ru-RU" sz="2000" dirty="0"/>
              <a:t>•	рассказать участникам проекта о фактах, связанных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с </a:t>
            </a:r>
            <a:r>
              <a:rPr lang="ru-RU" sz="2000" dirty="0"/>
              <a:t>организацией дорожного движения, исторических фактах развития транспортной системы;</a:t>
            </a:r>
          </a:p>
          <a:p>
            <a:pPr marL="363538" indent="-363538"/>
            <a:r>
              <a:rPr lang="ru-RU" sz="2000" dirty="0"/>
              <a:t>•	создать методические материалы, доступные для </a:t>
            </a:r>
            <a:r>
              <a:rPr lang="ru-RU" sz="2000" dirty="0" smtClean="0"/>
              <a:t>использования в </a:t>
            </a:r>
            <a:r>
              <a:rPr lang="ru-RU" sz="2000" dirty="0"/>
              <a:t>образовательном процессе</a:t>
            </a:r>
            <a:r>
              <a:rPr lang="ru-RU" sz="2000" dirty="0" smtClean="0"/>
              <a:t>, </a:t>
            </a:r>
            <a:r>
              <a:rPr lang="ru-RU" sz="2000" dirty="0"/>
              <a:t>как в рамках проекта, так и после его </a:t>
            </a:r>
            <a:r>
              <a:rPr lang="ru-RU" sz="2000" dirty="0" smtClean="0"/>
              <a:t>проведения;</a:t>
            </a:r>
            <a:endParaRPr lang="ru-RU" sz="2000" dirty="0"/>
          </a:p>
          <a:p>
            <a:pPr marL="363538" indent="-363538"/>
            <a:r>
              <a:rPr lang="ru-RU" sz="2000" dirty="0"/>
              <a:t>•	привлечь к созданию проекта различную аудиторию (члены движения ЮИД, педагоги, родители);</a:t>
            </a:r>
          </a:p>
          <a:p>
            <a:pPr marL="363538" indent="-363538"/>
            <a:r>
              <a:rPr lang="ru-RU" sz="2000" dirty="0"/>
              <a:t>•	способствовать совместному времяпрепровождению детей и родителей.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97"/>
          <a:stretch/>
        </p:blipFill>
        <p:spPr>
          <a:xfrm>
            <a:off x="6821715" y="1393369"/>
            <a:ext cx="3732792" cy="22615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10803" b="11584"/>
          <a:stretch/>
        </p:blipFill>
        <p:spPr>
          <a:xfrm>
            <a:off x="6821715" y="3813048"/>
            <a:ext cx="3732792" cy="26242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7373" y="6007885"/>
            <a:ext cx="61830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Проект </a:t>
            </a:r>
            <a:r>
              <a:rPr lang="ru-RU" dirty="0"/>
              <a:t>реализован на онлайн </a:t>
            </a:r>
            <a:r>
              <a:rPr lang="ru-RU" dirty="0" smtClean="0"/>
              <a:t>площадке ВК в сообществе </a:t>
            </a:r>
            <a:r>
              <a:rPr lang="ru-RU" dirty="0"/>
              <a:t>«ЮИД Московского района Санкт-Петербурга»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541" y="190229"/>
            <a:ext cx="783333" cy="825840"/>
          </a:xfrm>
          <a:prstGeom prst="rect">
            <a:avLst/>
          </a:prstGeom>
        </p:spPr>
      </p:pic>
      <p:sp>
        <p:nvSpPr>
          <p:cNvPr id="9" name="Выгнутая вправо стрелка 8"/>
          <p:cNvSpPr/>
          <p:nvPr/>
        </p:nvSpPr>
        <p:spPr>
          <a:xfrm rot="10800000">
            <a:off x="7794171" y="348343"/>
            <a:ext cx="696685" cy="88691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hlinkClick r:id="rId5"/>
          </p:cNvPr>
          <p:cNvSpPr/>
          <p:nvPr/>
        </p:nvSpPr>
        <p:spPr>
          <a:xfrm>
            <a:off x="9398874" y="603149"/>
            <a:ext cx="11556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hlinkClick r:id="rId5"/>
              </a:rPr>
              <a:t>ССЫЛКА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612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3991" y="230654"/>
            <a:ext cx="8767483" cy="683746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Этапы создания и реализации проекта</a:t>
            </a:r>
            <a:endParaRPr lang="ru-RU"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2550" y="1136975"/>
            <a:ext cx="932558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800" b="1" dirty="0" smtClean="0"/>
              <a:t>Определение задач, распределение </a:t>
            </a:r>
            <a:br>
              <a:rPr lang="ru-RU" sz="2800" b="1" dirty="0" smtClean="0"/>
            </a:br>
            <a:r>
              <a:rPr lang="ru-RU" sz="2800" b="1" dirty="0" smtClean="0"/>
              <a:t>обязанностей между отрядами ЮИД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b="1" dirty="0" smtClean="0"/>
              <a:t>Создание сценария, подбор </a:t>
            </a:r>
            <a:br>
              <a:rPr lang="ru-RU" sz="2800" b="1" dirty="0" smtClean="0"/>
            </a:br>
            <a:r>
              <a:rPr lang="ru-RU" sz="2800" b="1" dirty="0" smtClean="0"/>
              <a:t>тематических досуговых материалов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b="1" dirty="0"/>
              <a:t>Создание </a:t>
            </a:r>
            <a:r>
              <a:rPr lang="ru-RU" sz="2800" b="1" dirty="0" smtClean="0"/>
              <a:t>мультипликационных </a:t>
            </a:r>
            <a:br>
              <a:rPr lang="ru-RU" sz="2800" b="1" dirty="0" smtClean="0"/>
            </a:br>
            <a:r>
              <a:rPr lang="ru-RU" sz="2800" b="1" dirty="0" smtClean="0"/>
              <a:t>персонажей, запись </a:t>
            </a:r>
            <a:r>
              <a:rPr lang="ru-RU" sz="2800" b="1" dirty="0"/>
              <a:t>песни для </a:t>
            </a:r>
            <a:r>
              <a:rPr lang="ru-RU" sz="2800" b="1" dirty="0" smtClean="0"/>
              <a:t>заставки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b="1" dirty="0"/>
              <a:t>Съемка программы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b="1" dirty="0" smtClean="0"/>
              <a:t>Озвучивание </a:t>
            </a:r>
            <a:r>
              <a:rPr lang="ru-RU" sz="2800" b="1" dirty="0" err="1" smtClean="0"/>
              <a:t>мульт</a:t>
            </a:r>
            <a:r>
              <a:rPr lang="ru-RU" sz="2800" b="1" dirty="0" smtClean="0"/>
              <a:t>. персонажей</a:t>
            </a:r>
            <a:br>
              <a:rPr lang="ru-RU" sz="2800" b="1" dirty="0" smtClean="0"/>
            </a:br>
            <a:r>
              <a:rPr lang="ru-RU" sz="2800" b="1" dirty="0" smtClean="0"/>
              <a:t>и анонсов программ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b="1" dirty="0" smtClean="0"/>
              <a:t>Монтаж видео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b="1" dirty="0" smtClean="0"/>
              <a:t>Публикация выпусков в ВК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b="1" dirty="0" smtClean="0"/>
              <a:t>Коммуникация со зрителями, </a:t>
            </a:r>
            <a:br>
              <a:rPr lang="ru-RU" sz="2800" b="1" dirty="0" smtClean="0"/>
            </a:br>
            <a:r>
              <a:rPr lang="ru-RU" sz="2800" b="1" dirty="0" smtClean="0"/>
              <a:t>прием выполненных фантов </a:t>
            </a:r>
            <a:endParaRPr lang="ru-RU" sz="28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250" y="4017270"/>
            <a:ext cx="4380323" cy="24824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008591" y="1245497"/>
            <a:ext cx="2629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 smtClean="0">
                <a:solidFill>
                  <a:schemeClr val="tx2"/>
                </a:solidFill>
              </a:rPr>
              <a:t>Мастер-классы </a:t>
            </a:r>
            <a:endParaRPr lang="ru-RU" sz="2800" b="1" u="sng" dirty="0">
              <a:solidFill>
                <a:schemeClr val="tx2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47" b="7411"/>
          <a:stretch/>
        </p:blipFill>
        <p:spPr bwMode="auto">
          <a:xfrm>
            <a:off x="7387771" y="1848211"/>
            <a:ext cx="3130802" cy="200060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61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C786D-C246-49CE-9A95-16B522FAF738}" type="slidenum">
              <a:rPr lang="ru-RU" smtClean="0"/>
              <a:t>5</a:t>
            </a:fld>
            <a:endParaRPr lang="ru-RU"/>
          </a:p>
        </p:txBody>
      </p:sp>
      <p:pic>
        <p:nvPicPr>
          <p:cNvPr id="4" name="Видео на защиту проекта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5058" y="1167329"/>
            <a:ext cx="9922597" cy="5581461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472098" y="316781"/>
            <a:ext cx="8767483" cy="6837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rgbClr val="0055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3200" b="1" dirty="0" smtClean="0"/>
              <a:t>Видео процесса создания проекта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49415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230654"/>
            <a:ext cx="8545074" cy="683746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>Онлайн форма для записи отрядов ЮИД –</a:t>
            </a:r>
            <a:br>
              <a:rPr lang="ru-RU" sz="2700" b="1" dirty="0" smtClean="0"/>
            </a:br>
            <a:r>
              <a:rPr lang="ru-RU" sz="2700" b="1" dirty="0" smtClean="0"/>
              <a:t>распределение задач между участниками</a:t>
            </a:r>
            <a:endParaRPr lang="ru-RU" sz="27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48247" y="1256437"/>
            <a:ext cx="563880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/>
              <a:t>Задачи: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/>
              <a:t>Подготовка занимательных заданий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/>
              <a:t>Подготовка интересных фактов </a:t>
            </a:r>
          </a:p>
          <a:p>
            <a:r>
              <a:rPr lang="ru-RU" sz="2400" b="1" dirty="0" smtClean="0"/>
              <a:t>истории дорожного движения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/>
              <a:t>Запись фонограммы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/>
              <a:t>Создание видеозаставки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/>
              <a:t>Создание кукол-ведущих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/>
              <a:t>Аудио-озвучка кукол-ведущих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/>
              <a:t>Видеозапись ведущих на открытие </a:t>
            </a:r>
          </a:p>
          <a:p>
            <a:r>
              <a:rPr lang="ru-RU" sz="2400" b="1" dirty="0" smtClean="0"/>
              <a:t>и закрытие программы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/>
              <a:t>Запись танцевальной видео-зарядки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/>
              <a:t>Придумывание и запись заданий </a:t>
            </a:r>
          </a:p>
          <a:p>
            <a:r>
              <a:rPr lang="ru-RU" sz="2400" b="1" dirty="0" smtClean="0"/>
              <a:t>для дорожных фантов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/>
              <a:t>Монтаж программы и другие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91" y="1191121"/>
            <a:ext cx="4328456" cy="5394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72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230654"/>
            <a:ext cx="8545074" cy="683746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Создание видео-заставки проекта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61999" y="1322925"/>
            <a:ext cx="98297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b="1" dirty="0" smtClean="0"/>
              <a:t>Текст песни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b="1" dirty="0" smtClean="0"/>
              <a:t>Запись фонограммы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600" b="1" dirty="0" smtClean="0"/>
              <a:t>Создание мультипликационной заставки</a:t>
            </a:r>
            <a:endParaRPr lang="ru-RU" sz="3600" b="1" dirty="0"/>
          </a:p>
        </p:txBody>
      </p:sp>
      <p:pic>
        <p:nvPicPr>
          <p:cNvPr id="3074" name="Picture 2" descr="D:\с Д\с ПК Витвиновой Светы\общаяПДД\ФОТОАРХИВ\2021-2022\фото_отбор_январь\Безопасные каникулы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5" b="16960"/>
          <a:stretch/>
        </p:blipFill>
        <p:spPr bwMode="auto">
          <a:xfrm>
            <a:off x="5225196" y="3171139"/>
            <a:ext cx="5366602" cy="304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08" y="3243946"/>
            <a:ext cx="4700588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93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0" y="230654"/>
            <a:ext cx="8506974" cy="683746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Создание кукол-персонажей БИБАБО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355" y="1118156"/>
            <a:ext cx="828848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Требования к </a:t>
            </a:r>
            <a:r>
              <a:rPr lang="ru-RU" b="1" dirty="0" err="1" smtClean="0"/>
              <a:t>мульт</a:t>
            </a:r>
            <a:r>
              <a:rPr lang="ru-RU" b="1" dirty="0" smtClean="0"/>
              <a:t>. персонажу: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кукла, </a:t>
            </a:r>
            <a:r>
              <a:rPr lang="ru-RU" dirty="0"/>
              <a:t>которую можно надеть на руку (как в кукольном театре</a:t>
            </a:r>
            <a:r>
              <a:rPr lang="ru-RU" dirty="0" smtClean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из </a:t>
            </a:r>
            <a:r>
              <a:rPr lang="ru-RU" dirty="0"/>
              <a:t>подручных средств: носок, перчатка, кусок ткани, бусины, пуговицы и т.п.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НЕ </a:t>
            </a:r>
            <a:r>
              <a:rPr lang="ru-RU" dirty="0"/>
              <a:t>должна быть прототипом какого-то животного, человека, известного мультипликационного персонажа, а наоборот - быть каким-то неизвестным новым персонажем (чудо-юдо</a:t>
            </a:r>
            <a:r>
              <a:rPr lang="ru-RU" dirty="0" smtClean="0"/>
              <a:t>)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</a:rPr>
              <a:t>– для того, чтобы не требовалось подбирать похожую известную всем интонацию при озвучке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НЕ должна </a:t>
            </a:r>
            <a:r>
              <a:rPr lang="ru-RU" dirty="0"/>
              <a:t>быть зеленого цвета или иметь зеленые элементы! 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</a:rPr>
              <a:t>- чтобы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</a:rPr>
              <a:t>кукла </a:t>
            </a:r>
            <a:br>
              <a:rPr lang="ru-RU" sz="16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</a:rPr>
              <a:t>не сливалась с фоновым экраном-</a:t>
            </a:r>
            <a:r>
              <a:rPr lang="ru-RU" sz="1600" i="1" dirty="0" err="1" smtClean="0">
                <a:solidFill>
                  <a:schemeClr val="accent1">
                    <a:lumMod val="75000"/>
                  </a:schemeClr>
                </a:solidFill>
              </a:rPr>
              <a:t>хромакеем</a:t>
            </a:r>
            <a:endParaRPr lang="ru-RU" sz="1600" i="1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9" r="33276" b="42995"/>
          <a:stretch/>
        </p:blipFill>
        <p:spPr bwMode="auto">
          <a:xfrm>
            <a:off x="174663" y="3618276"/>
            <a:ext cx="2090057" cy="279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" t="56912"/>
          <a:stretch/>
        </p:blipFill>
        <p:spPr bwMode="auto">
          <a:xfrm>
            <a:off x="2264720" y="3703157"/>
            <a:ext cx="8239990" cy="281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72" b="42995"/>
          <a:stretch/>
        </p:blipFill>
        <p:spPr bwMode="auto">
          <a:xfrm>
            <a:off x="8328067" y="1167494"/>
            <a:ext cx="2111334" cy="276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23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700" y="230654"/>
            <a:ext cx="8557774" cy="683746"/>
          </a:xfrm>
        </p:spPr>
        <p:txBody>
          <a:bodyPr>
            <a:normAutofit/>
          </a:bodyPr>
          <a:lstStyle/>
          <a:p>
            <a:r>
              <a:rPr lang="ru-RU" sz="2700" b="1" dirty="0" smtClean="0"/>
              <a:t>Съемка на фоне экрана </a:t>
            </a:r>
            <a:r>
              <a:rPr lang="ru-RU" sz="2700" b="1" dirty="0" err="1" smtClean="0"/>
              <a:t>хромакей</a:t>
            </a:r>
            <a:r>
              <a:rPr lang="ru-RU" sz="2700" b="1" dirty="0" smtClean="0"/>
              <a:t> и озвучка</a:t>
            </a:r>
            <a:endParaRPr lang="ru-RU" sz="2700" b="1" dirty="0"/>
          </a:p>
        </p:txBody>
      </p:sp>
      <p:pic>
        <p:nvPicPr>
          <p:cNvPr id="5126" name="Picture 6" descr="https://sun9-72.userapi.com/impg/bMQ744x5zkyefWKqbCzyqVPVpfiscIrMk1e6Dw/KOXI0xOhSY0.jpg?size=1280x834&amp;quality=95&amp;sign=a90636b9f2fa6bca518cdb7ae498cd1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25" y="1257611"/>
            <a:ext cx="3754475" cy="244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60.userapi.com/impg/hp9A5UqGIv7tu_qxLgl4HatgS4ZqumOPr66wyw/F5IEDjN0s8c.jpg?size=1280x960&amp;quality=95&amp;sign=4c8ddaa57da6ecc730e8836cb8733b47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1"/>
          <a:stretch/>
        </p:blipFill>
        <p:spPr bwMode="auto">
          <a:xfrm>
            <a:off x="4085319" y="1257611"/>
            <a:ext cx="338867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sun9-30.userapi.com/impg/stHPPgkuduzu3fTRyZFDcEEfP0TFlD9FI18TQw/eIsECZWMSu4.jpg?size=1280x645&amp;quality=95&amp;sign=00f2fa40b1cbd3161da3910be9da0455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90"/>
          <a:stretch/>
        </p:blipFill>
        <p:spPr bwMode="auto">
          <a:xfrm>
            <a:off x="7195458" y="3541853"/>
            <a:ext cx="3388670" cy="210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sun9-82.userapi.com/impg/ViPCYFEJpJCeX-TvVo_i7G4XNKP_i6KAXx64xQ/Ty9E7sMnWe4.jpg?size=1280x960&amp;quality=95&amp;sign=8541b9f08cb8d69066dc063939d4ed4a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861" y="1257611"/>
            <a:ext cx="29464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r="8020"/>
          <a:stretch/>
        </p:blipFill>
        <p:spPr bwMode="auto">
          <a:xfrm>
            <a:off x="4085319" y="3520081"/>
            <a:ext cx="3037810" cy="211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129" y="5705845"/>
            <a:ext cx="1175525" cy="1008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082" y="5700626"/>
            <a:ext cx="1305604" cy="101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17" descr="https://sun9-12.userapi.com/impg/Kk-jOe64fMCMSzQeHQs_XfHZv9UIOe6hHBkcfg/c67codqq5RE.jpg?size=544x553&amp;quality=95&amp;sign=47d1fb659986e10a3acb8e0514fbb469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537" y="5705845"/>
            <a:ext cx="992337" cy="100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9" name="Picture 19" descr="https://sun9-57.userapi.com/impg/a9y8YvkUpcTIsj_FSns1hrDRTYJ1-W0xQ3bH6A/gUpOvn8dNSc.jpg?size=1280x960&amp;quality=95&amp;sign=ceca1ff70fadcd7f207de9658b8d58b2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449" y="5713664"/>
            <a:ext cx="1351965" cy="101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5" y="3806319"/>
            <a:ext cx="3740331" cy="277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5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5311</TotalTime>
  <Words>369</Words>
  <Application>Microsoft Office PowerPoint</Application>
  <PresentationFormat>Широкоэкранный</PresentationFormat>
  <Paragraphs>84</Paragraphs>
  <Slides>15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Tahoma</vt:lpstr>
      <vt:lpstr>Wingdings</vt:lpstr>
      <vt:lpstr>Wingdings 2</vt:lpstr>
      <vt:lpstr>Тема Office</vt:lpstr>
      <vt:lpstr>Презентация PowerPoint</vt:lpstr>
      <vt:lpstr>Описание проекта</vt:lpstr>
      <vt:lpstr>Задачи проекта:</vt:lpstr>
      <vt:lpstr>Этапы создания и реализации проекта</vt:lpstr>
      <vt:lpstr>Презентация PowerPoint</vt:lpstr>
      <vt:lpstr>Онлайн форма для записи отрядов ЮИД – распределение задач между участниками</vt:lpstr>
      <vt:lpstr>Создание видео-заставки проекта</vt:lpstr>
      <vt:lpstr>Создание кукол-персонажей БИБАБО</vt:lpstr>
      <vt:lpstr>Съемка на фоне экрана хромакей и озвучка</vt:lpstr>
      <vt:lpstr>Подготовка отрядами ЮИД танцевальной зарядки</vt:lpstr>
      <vt:lpstr>Видео-монтаж</vt:lpstr>
      <vt:lpstr>Публикация выпусков в ВК 12 ежедневных выпусков новогодней видеопрограммы ЮИД «Безопасные каникулы или Новый год «по правилам»</vt:lpstr>
      <vt:lpstr>В каждом выпуске задание для зрителей - дорожный фант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Valentina Kulbitskay</dc:creator>
  <cp:lastModifiedBy>Татьяна С. Щетникова</cp:lastModifiedBy>
  <cp:revision>936</cp:revision>
  <dcterms:created xsi:type="dcterms:W3CDTF">2020-05-25T13:58:07Z</dcterms:created>
  <dcterms:modified xsi:type="dcterms:W3CDTF">2024-10-25T07:52:24Z</dcterms:modified>
</cp:coreProperties>
</file>